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003E84-5358-4943-A3F0-A6D5B76A2862}">
          <p14:sldIdLst>
            <p14:sldId id="256"/>
            <p14:sldId id="257"/>
            <p14:sldId id="258"/>
            <p14:sldId id="259"/>
            <p14:sldId id="260"/>
            <p14:sldId id="261"/>
            <p14:sldId id="262"/>
            <p14:sldId id="263"/>
            <p14:sldId id="264"/>
            <p14:sldId id="265"/>
            <p14:sldId id="266"/>
            <p14:sldId id="267"/>
            <p14:sldId id="268"/>
            <p14:sldId id="269"/>
            <p14:sldId id="270"/>
            <p14:sldId id="272"/>
            <p14:sldId id="271"/>
            <p14:sldId id="273"/>
            <p14:sldId id="274"/>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A1724D-E78F-462A-BB93-0DB201CEA469}" type="datetimeFigureOut">
              <a:rPr lang="en-IN" smtClean="0"/>
              <a:t>13-04-2023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2ED9E-8D19-442C-B6D2-CD9D4B3D1D78}" type="slidenum">
              <a:rPr lang="en-IN" smtClean="0"/>
              <a:t>‹#›</a:t>
            </a:fld>
            <a:endParaRPr lang="en-IN"/>
          </a:p>
        </p:txBody>
      </p:sp>
    </p:spTree>
    <p:extLst>
      <p:ext uri="{BB962C8B-B14F-4D97-AF65-F5344CB8AC3E}">
        <p14:creationId xmlns:p14="http://schemas.microsoft.com/office/powerpoint/2010/main" val="42088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4/13/2023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4/13/2023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4/13/2023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D9F-6193-93B6-DF27-F36D5F409FE3}"/>
              </a:ext>
            </a:extLst>
          </p:cNvPr>
          <p:cNvSpPr>
            <a:spLocks noGrp="1"/>
          </p:cNvSpPr>
          <p:nvPr>
            <p:ph type="ctrTitle"/>
          </p:nvPr>
        </p:nvSpPr>
        <p:spPr>
          <a:xfrm>
            <a:off x="1097280" y="2985796"/>
            <a:ext cx="10058400" cy="1339316"/>
          </a:xfrm>
        </p:spPr>
        <p:txBody>
          <a:bodyPr/>
          <a:lstStyle/>
          <a:p>
            <a:r>
              <a:rPr lang="en-US" dirty="0">
                <a:latin typeface="Times New Roman" panose="02020603050405020304" pitchFamily="18" charset="0"/>
                <a:cs typeface="Times New Roman" panose="02020603050405020304" pitchFamily="18" charset="0"/>
              </a:rPr>
              <a:t>Fingerprint Bike Starter</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D1949B1-A200-3719-2B43-CF104AE23B4C}"/>
              </a:ext>
            </a:extLst>
          </p:cNvPr>
          <p:cNvSpPr>
            <a:spLocks noGrp="1"/>
          </p:cNvSpPr>
          <p:nvPr>
            <p:ph type="subTitle" idx="1"/>
          </p:nvPr>
        </p:nvSpPr>
        <p:spPr>
          <a:xfrm>
            <a:off x="1100051" y="4455619"/>
            <a:ext cx="10058400" cy="1870535"/>
          </a:xfrm>
        </p:spPr>
        <p:txBody>
          <a:bodyPr>
            <a:normAutofit fontScale="92500"/>
          </a:bodyPr>
          <a:lstStyle/>
          <a:p>
            <a:r>
              <a:rPr lang="en-US" dirty="0"/>
              <a:t>Name :- Shubham SHARMA, Vaishali Bharti</a:t>
            </a:r>
          </a:p>
          <a:p>
            <a:r>
              <a:rPr lang="en-US" dirty="0"/>
              <a:t>Enrollment no. :- 12002040501071, 12002040501076</a:t>
            </a:r>
          </a:p>
          <a:p>
            <a:r>
              <a:rPr lang="en-US" dirty="0"/>
              <a:t>Guided by :- Prof. Namrata Dave</a:t>
            </a:r>
          </a:p>
          <a:p>
            <a:r>
              <a:rPr lang="en-US" dirty="0"/>
              <a:t>College :- G. h. Patel college of engineering and technology</a:t>
            </a:r>
            <a:endParaRPr lang="en-IN" dirty="0"/>
          </a:p>
        </p:txBody>
      </p:sp>
      <p:pic>
        <p:nvPicPr>
          <p:cNvPr id="4" name="Picture 3">
            <a:extLst>
              <a:ext uri="{FF2B5EF4-FFF2-40B4-BE49-F238E27FC236}">
                <a16:creationId xmlns:a16="http://schemas.microsoft.com/office/drawing/2014/main" id="{C69A803A-1C5D-B92B-F8D5-547659139E40}"/>
              </a:ext>
            </a:extLst>
          </p:cNvPr>
          <p:cNvPicPr/>
          <p:nvPr/>
        </p:nvPicPr>
        <p:blipFill>
          <a:blip r:embed="rId2"/>
          <a:stretch>
            <a:fillRect/>
          </a:stretch>
        </p:blipFill>
        <p:spPr>
          <a:xfrm>
            <a:off x="550505" y="531845"/>
            <a:ext cx="11075437" cy="1045027"/>
          </a:xfrm>
          <a:prstGeom prst="rect">
            <a:avLst/>
          </a:prstGeom>
        </p:spPr>
      </p:pic>
    </p:spTree>
    <p:extLst>
      <p:ext uri="{BB962C8B-B14F-4D97-AF65-F5344CB8AC3E}">
        <p14:creationId xmlns:p14="http://schemas.microsoft.com/office/powerpoint/2010/main" val="2961278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9B57-FCE5-9C2E-FEA5-7D32E1F5E848}"/>
              </a:ext>
            </a:extLst>
          </p:cNvPr>
          <p:cNvSpPr>
            <a:spLocks noGrp="1"/>
          </p:cNvSpPr>
          <p:nvPr>
            <p:ph type="title"/>
          </p:nvPr>
        </p:nvSpPr>
        <p:spPr>
          <a:xfrm>
            <a:off x="1097280" y="988906"/>
            <a:ext cx="10058400" cy="748454"/>
          </a:xfrm>
        </p:spPr>
        <p:txBody>
          <a:bodyPr/>
          <a:lstStyle/>
          <a:p>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C6A577-125F-53A6-110F-C3BD85A786D8}"/>
              </a:ext>
            </a:extLst>
          </p:cNvPr>
          <p:cNvSpPr>
            <a:spLocks noGrp="1"/>
          </p:cNvSpPr>
          <p:nvPr>
            <p:ph idx="1"/>
          </p:nvPr>
        </p:nvSpPr>
        <p:spPr/>
        <p:txBody>
          <a:bodyPr>
            <a:normAutofit fontScale="92500" lnSpcReduction="10000"/>
          </a:bodyPr>
          <a:lstStyle/>
          <a:p>
            <a:pPr algn="l"/>
            <a:r>
              <a:rPr lang="en-US" sz="2400" i="0" dirty="0">
                <a:solidFill>
                  <a:srgbClr val="374151"/>
                </a:solidFill>
                <a:effectLst/>
                <a:latin typeface="Times New Roman" panose="02020603050405020304" pitchFamily="18" charset="0"/>
                <a:cs typeface="Times New Roman" panose="02020603050405020304" pitchFamily="18" charset="0"/>
              </a:rPr>
              <a:t>Implementing a fingerprint bike starter using Arduino Nano involves the following steps:</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Hardware Setup</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Install Libraries</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Fingerprint Scanning</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Fingerprint Database</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Authentication</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Engine Start</a:t>
            </a:r>
          </a:p>
          <a:p>
            <a:pPr lvl="1">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Error Handling</a:t>
            </a:r>
          </a:p>
          <a:p>
            <a:pPr marL="201168" lvl="1" indent="0" algn="just">
              <a:buNone/>
            </a:pPr>
            <a:r>
              <a:rPr lang="en-US" sz="2400" i="0" dirty="0">
                <a:solidFill>
                  <a:srgbClr val="374151"/>
                </a:solidFill>
                <a:effectLst/>
                <a:latin typeface="Times New Roman" panose="02020603050405020304" pitchFamily="18" charset="0"/>
                <a:cs typeface="Times New Roman" panose="02020603050405020304" pitchFamily="18" charset="0"/>
              </a:rPr>
              <a:t>Overall, implementing a fingerprint bike starter using Arduino Nano involves connecting the hardware components, installing the required libraries, programming the microcontroller board, and testing the system to ensure it works correctly. </a:t>
            </a:r>
            <a:endParaRPr lang="en-IN" dirty="0"/>
          </a:p>
        </p:txBody>
      </p:sp>
    </p:spTree>
    <p:extLst>
      <p:ext uri="{BB962C8B-B14F-4D97-AF65-F5344CB8AC3E}">
        <p14:creationId xmlns:p14="http://schemas.microsoft.com/office/powerpoint/2010/main" val="318802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2515-0077-5F3D-7096-B09F7B3BCF2E}"/>
              </a:ext>
            </a:extLst>
          </p:cNvPr>
          <p:cNvSpPr>
            <a:spLocks noGrp="1"/>
          </p:cNvSpPr>
          <p:nvPr>
            <p:ph type="title"/>
          </p:nvPr>
        </p:nvSpPr>
        <p:spPr>
          <a:xfrm>
            <a:off x="1097280" y="905069"/>
            <a:ext cx="10058400" cy="832291"/>
          </a:xfrm>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pic>
        <p:nvPicPr>
          <p:cNvPr id="4" name="Content Placeholder 8">
            <a:extLst>
              <a:ext uri="{FF2B5EF4-FFF2-40B4-BE49-F238E27FC236}">
                <a16:creationId xmlns:a16="http://schemas.microsoft.com/office/drawing/2014/main" id="{160488DD-1066-4606-BAC2-EF1641A0F8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0999" y="1846263"/>
            <a:ext cx="5090327" cy="4022725"/>
          </a:xfrm>
        </p:spPr>
      </p:pic>
    </p:spTree>
    <p:extLst>
      <p:ext uri="{BB962C8B-B14F-4D97-AF65-F5344CB8AC3E}">
        <p14:creationId xmlns:p14="http://schemas.microsoft.com/office/powerpoint/2010/main" val="220980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04AA-00C5-6F15-6916-C744C850B852}"/>
              </a:ext>
            </a:extLst>
          </p:cNvPr>
          <p:cNvSpPr>
            <a:spLocks noGrp="1"/>
          </p:cNvSpPr>
          <p:nvPr>
            <p:ph type="title"/>
          </p:nvPr>
        </p:nvSpPr>
        <p:spPr>
          <a:xfrm>
            <a:off x="1097280" y="988906"/>
            <a:ext cx="10058400" cy="748454"/>
          </a:xfrm>
        </p:spPr>
        <p:txBody>
          <a:bodyPr/>
          <a:lstStyle/>
          <a:p>
            <a:r>
              <a:rPr lang="en-US" dirty="0">
                <a:latin typeface="Times New Roman" panose="02020603050405020304" pitchFamily="18" charset="0"/>
                <a:cs typeface="Times New Roman" panose="02020603050405020304" pitchFamily="18" charset="0"/>
              </a:rPr>
              <a:t>Components</a:t>
            </a:r>
            <a:endParaRPr lang="en-IN"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8179C7F-0FF1-169E-EA62-399B381EE481}"/>
              </a:ext>
            </a:extLst>
          </p:cNvPr>
          <p:cNvSpPr>
            <a:spLocks noGrp="1"/>
          </p:cNvSpPr>
          <p:nvPr>
            <p:ph idx="1"/>
          </p:nvPr>
        </p:nvSpPr>
        <p:spPr>
          <a:xfrm>
            <a:off x="1311565" y="1879966"/>
            <a:ext cx="2551307" cy="47519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buFont typeface="Arial" panose="020B0604020202020204" pitchFamily="34" charset="0"/>
              <a:buChar char="•"/>
            </a:pPr>
            <a:r>
              <a:rPr lang="en-IN" dirty="0">
                <a:solidFill>
                  <a:schemeClr val="bg1"/>
                </a:solidFill>
              </a:rPr>
              <a:t>Hardware Required</a:t>
            </a:r>
          </a:p>
        </p:txBody>
      </p:sp>
      <p:sp>
        <p:nvSpPr>
          <p:cNvPr id="6" name="TextBox 5">
            <a:extLst>
              <a:ext uri="{FF2B5EF4-FFF2-40B4-BE49-F238E27FC236}">
                <a16:creationId xmlns:a16="http://schemas.microsoft.com/office/drawing/2014/main" id="{B09AA06D-36ED-A0AA-D03E-5D40F190671B}"/>
              </a:ext>
            </a:extLst>
          </p:cNvPr>
          <p:cNvSpPr txBox="1"/>
          <p:nvPr/>
        </p:nvSpPr>
        <p:spPr>
          <a:xfrm>
            <a:off x="1311565" y="2843175"/>
            <a:ext cx="2920482"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IN" sz="1800" dirty="0">
                <a:solidFill>
                  <a:schemeClr val="bg1"/>
                </a:solidFill>
              </a:rPr>
              <a:t>Arduino </a:t>
            </a:r>
            <a:r>
              <a:rPr lang="en-IN" dirty="0">
                <a:solidFill>
                  <a:schemeClr val="bg1"/>
                </a:solidFill>
              </a:rPr>
              <a:t>NANO</a:t>
            </a:r>
            <a:endParaRPr lang="en-IN" sz="1800" dirty="0">
              <a:solidFill>
                <a:schemeClr val="bg1"/>
              </a:solidFill>
            </a:endParaRPr>
          </a:p>
          <a:p>
            <a:pPr marL="285750" indent="-285750">
              <a:buFont typeface="Arial" panose="020B0604020202020204" pitchFamily="34" charset="0"/>
              <a:buChar char="•"/>
            </a:pPr>
            <a:r>
              <a:rPr lang="en-IN" sz="1800" dirty="0">
                <a:solidFill>
                  <a:schemeClr val="bg1"/>
                </a:solidFill>
              </a:rPr>
              <a:t>R307 Fingerprint Sensor</a:t>
            </a:r>
          </a:p>
          <a:p>
            <a:pPr marL="285750" indent="-285750">
              <a:buFont typeface="Arial" panose="020B0604020202020204" pitchFamily="34" charset="0"/>
              <a:buChar char="•"/>
            </a:pPr>
            <a:r>
              <a:rPr lang="en-IN" dirty="0">
                <a:solidFill>
                  <a:schemeClr val="bg1"/>
                </a:solidFill>
              </a:rPr>
              <a:t>L.E.D</a:t>
            </a:r>
          </a:p>
          <a:p>
            <a:pPr marL="285750" indent="-285750">
              <a:buFont typeface="Arial" panose="020B0604020202020204" pitchFamily="34" charset="0"/>
              <a:buChar char="•"/>
            </a:pPr>
            <a:r>
              <a:rPr lang="en-IN" sz="1800" dirty="0">
                <a:solidFill>
                  <a:schemeClr val="bg1"/>
                </a:solidFill>
              </a:rPr>
              <a:t>Resister</a:t>
            </a:r>
          </a:p>
          <a:p>
            <a:pPr marL="285750" indent="-285750">
              <a:buFont typeface="Arial" panose="020B0604020202020204" pitchFamily="34" charset="0"/>
              <a:buChar char="•"/>
            </a:pPr>
            <a:r>
              <a:rPr lang="en-IN" sz="1800" dirty="0">
                <a:solidFill>
                  <a:schemeClr val="bg1"/>
                </a:solidFill>
              </a:rPr>
              <a:t>Breadboard</a:t>
            </a:r>
          </a:p>
          <a:p>
            <a:pPr marL="285750" indent="-285750">
              <a:buFont typeface="Arial" panose="020B0604020202020204" pitchFamily="34" charset="0"/>
              <a:buChar char="•"/>
            </a:pPr>
            <a:r>
              <a:rPr lang="en-IN" sz="1800" dirty="0">
                <a:solidFill>
                  <a:schemeClr val="bg1"/>
                </a:solidFill>
              </a:rPr>
              <a:t>Connecting Wires</a:t>
            </a:r>
          </a:p>
        </p:txBody>
      </p:sp>
      <p:sp>
        <p:nvSpPr>
          <p:cNvPr id="7" name="Content Placeholder 2">
            <a:extLst>
              <a:ext uri="{FF2B5EF4-FFF2-40B4-BE49-F238E27FC236}">
                <a16:creationId xmlns:a16="http://schemas.microsoft.com/office/drawing/2014/main" id="{F594EAA7-5091-4193-D933-79E263CE4BFB}"/>
              </a:ext>
            </a:extLst>
          </p:cNvPr>
          <p:cNvSpPr txBox="1">
            <a:spLocks/>
          </p:cNvSpPr>
          <p:nvPr/>
        </p:nvSpPr>
        <p:spPr>
          <a:xfrm>
            <a:off x="7739121" y="1879966"/>
            <a:ext cx="3355599" cy="475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IN" dirty="0">
                <a:solidFill>
                  <a:schemeClr val="bg1"/>
                </a:solidFill>
              </a:rPr>
              <a:t>Software Required</a:t>
            </a:r>
          </a:p>
        </p:txBody>
      </p:sp>
      <p:sp>
        <p:nvSpPr>
          <p:cNvPr id="8" name="Rectangle 7">
            <a:extLst>
              <a:ext uri="{FF2B5EF4-FFF2-40B4-BE49-F238E27FC236}">
                <a16:creationId xmlns:a16="http://schemas.microsoft.com/office/drawing/2014/main" id="{399DC169-32CE-DF5B-E5AA-4D01A0D65146}"/>
              </a:ext>
            </a:extLst>
          </p:cNvPr>
          <p:cNvSpPr/>
          <p:nvPr/>
        </p:nvSpPr>
        <p:spPr>
          <a:xfrm>
            <a:off x="7739121" y="2843175"/>
            <a:ext cx="3416559" cy="1576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Arduino IDE(Desktop Software)</a:t>
            </a:r>
          </a:p>
          <a:p>
            <a:pPr marL="285750" indent="-285750">
              <a:buFont typeface="Arial" panose="020B0604020202020204" pitchFamily="34" charset="0"/>
              <a:buChar char="•"/>
            </a:pPr>
            <a:r>
              <a:rPr lang="en-US" sz="1800" dirty="0"/>
              <a:t>Adafruit Fingerprint Library</a:t>
            </a:r>
          </a:p>
          <a:p>
            <a:pPr marL="285750" indent="-285750">
              <a:buFont typeface="Arial" panose="020B0604020202020204" pitchFamily="34" charset="0"/>
              <a:buChar char="•"/>
            </a:pPr>
            <a:r>
              <a:rPr lang="en-IN" sz="1800" dirty="0" err="1"/>
              <a:t>Fingerprint_scanner</a:t>
            </a:r>
            <a:r>
              <a:rPr lang="en-IN" sz="1800" dirty="0"/>
              <a:t>-</a:t>
            </a:r>
            <a:r>
              <a:rPr lang="en-IN" sz="1800" dirty="0" err="1"/>
              <a:t>ttl</a:t>
            </a:r>
            <a:r>
              <a:rPr lang="en-IN" sz="1800" dirty="0"/>
              <a:t>-master library</a:t>
            </a:r>
            <a:endParaRPr lang="en-US" sz="1800" dirty="0"/>
          </a:p>
        </p:txBody>
      </p:sp>
    </p:spTree>
    <p:extLst>
      <p:ext uri="{BB962C8B-B14F-4D97-AF65-F5344CB8AC3E}">
        <p14:creationId xmlns:p14="http://schemas.microsoft.com/office/powerpoint/2010/main" val="2160488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A742-B282-E62C-FD40-9DDEFD054B2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Arduino NANO</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BDD1C4-95D3-5136-B129-BC86FF3C3F67}"/>
              </a:ext>
            </a:extLst>
          </p:cNvPr>
          <p:cNvSpPr>
            <a:spLocks noGrp="1"/>
          </p:cNvSpPr>
          <p:nvPr>
            <p:ph idx="1"/>
          </p:nvPr>
        </p:nvSpPr>
        <p:spPr>
          <a:xfrm>
            <a:off x="1097280" y="1901718"/>
            <a:ext cx="10058400" cy="4023360"/>
          </a:xfrm>
        </p:spPr>
        <p:txBody>
          <a:bodyPr>
            <a:normAutofit fontScale="70000" lnSpcReduction="20000"/>
          </a:bodyPr>
          <a:lstStyle/>
          <a:p>
            <a:pPr algn="just"/>
            <a:r>
              <a:rPr lang="en-US" sz="2900" b="0" i="0" dirty="0">
                <a:solidFill>
                  <a:srgbClr val="374151"/>
                </a:solidFill>
                <a:effectLst/>
                <a:latin typeface="Times New Roman" panose="02020603050405020304" pitchFamily="18" charset="0"/>
                <a:cs typeface="Times New Roman" panose="02020603050405020304" pitchFamily="18" charset="0"/>
              </a:rPr>
              <a:t>Arduino Nano is a compact and affordable microcontroller board based on the ATmega328P microcontroller. It is a popular choice among hobbyists and makers for prototyping and creating various projects. The Arduino Nano board is similar to the Arduino Uno board in terms of functionality but is smaller in size and has a different form factor.</a:t>
            </a:r>
          </a:p>
          <a:p>
            <a:pPr algn="l"/>
            <a:r>
              <a:rPr lang="en-US" sz="2900" b="0" i="0" dirty="0">
                <a:solidFill>
                  <a:srgbClr val="374151"/>
                </a:solidFill>
                <a:effectLst/>
                <a:latin typeface="Times New Roman" panose="02020603050405020304" pitchFamily="18" charset="0"/>
                <a:cs typeface="Times New Roman" panose="02020603050405020304" pitchFamily="18" charset="0"/>
              </a:rPr>
              <a:t>The Arduino Nano board has the following specifications:</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Microcontroller: ATmega328P</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Operating Voltage: 5V</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Input Voltage: 7-12V</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Digital I/O Pins: 14 (6 of which are PWM)</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Analog Input Pins: 8</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Flash Memory: 32 KB (of which 2 KB is used by the bootloader)</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SRAM: 2 KB</a:t>
            </a:r>
          </a:p>
          <a:p>
            <a:pPr lvl="1">
              <a:buFont typeface="Arial" panose="020B0604020202020204" pitchFamily="34" charset="0"/>
              <a:buChar char="•"/>
            </a:pPr>
            <a:r>
              <a:rPr lang="en-US" sz="2900" b="0" i="0" dirty="0">
                <a:solidFill>
                  <a:srgbClr val="374151"/>
                </a:solidFill>
                <a:effectLst/>
                <a:latin typeface="Times New Roman" panose="02020603050405020304" pitchFamily="18" charset="0"/>
                <a:cs typeface="Times New Roman" panose="02020603050405020304" pitchFamily="18" charset="0"/>
              </a:rPr>
              <a:t>Clock Speed: 16 MHz</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7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8CC5-9A3B-7202-65A5-F3F76A794D09}"/>
              </a:ext>
            </a:extLst>
          </p:cNvPr>
          <p:cNvSpPr>
            <a:spLocks noGrp="1"/>
          </p:cNvSpPr>
          <p:nvPr>
            <p:ph type="title"/>
          </p:nvPr>
        </p:nvSpPr>
        <p:spPr>
          <a:xfrm>
            <a:off x="1097280" y="839755"/>
            <a:ext cx="10058400" cy="897605"/>
          </a:xfrm>
        </p:spPr>
        <p:txBody>
          <a:bodyPr/>
          <a:lstStyle/>
          <a:p>
            <a:r>
              <a:rPr lang="en-US" dirty="0">
                <a:latin typeface="Times New Roman" panose="02020603050405020304" pitchFamily="18" charset="0"/>
                <a:cs typeface="Times New Roman" panose="02020603050405020304" pitchFamily="18" charset="0"/>
              </a:rPr>
              <a:t>Pin Diagram of Arduino NANO</a:t>
            </a:r>
            <a:endParaRPr lang="en-I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72CB680-2685-BE7B-53B4-4E6252E7DE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39202" y="1846263"/>
            <a:ext cx="517392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2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72EF-B44F-4422-0C0D-D7DE85DC7051}"/>
              </a:ext>
            </a:extLst>
          </p:cNvPr>
          <p:cNvSpPr>
            <a:spLocks noGrp="1"/>
          </p:cNvSpPr>
          <p:nvPr>
            <p:ph type="title"/>
          </p:nvPr>
        </p:nvSpPr>
        <p:spPr>
          <a:xfrm>
            <a:off x="1097280" y="849086"/>
            <a:ext cx="10058400" cy="888274"/>
          </a:xfrm>
        </p:spPr>
        <p:txBody>
          <a:bodyPr/>
          <a:lstStyle/>
          <a:p>
            <a:r>
              <a:rPr lang="en-US" dirty="0">
                <a:latin typeface="Times New Roman" panose="02020603050405020304" pitchFamily="18" charset="0"/>
                <a:cs typeface="Times New Roman" panose="02020603050405020304" pitchFamily="18" charset="0"/>
              </a:rPr>
              <a:t>R307 Fingerprint Sensor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1CDC3E-2AD6-FEB6-7E8F-2CB09E40F65E}"/>
              </a:ext>
            </a:extLst>
          </p:cNvPr>
          <p:cNvSpPr>
            <a:spLocks noGrp="1"/>
          </p:cNvSpPr>
          <p:nvPr>
            <p:ph idx="1"/>
          </p:nvPr>
        </p:nvSpPr>
        <p:spPr/>
        <p:txBody>
          <a:bodyPr/>
          <a:lstStyle/>
          <a:p>
            <a:pPr algn="just"/>
            <a:r>
              <a:rPr lang="en-US" b="0" i="0" dirty="0">
                <a:solidFill>
                  <a:srgbClr val="374151"/>
                </a:solidFill>
                <a:effectLst/>
                <a:latin typeface="Times New Roman" panose="02020603050405020304" pitchFamily="18" charset="0"/>
                <a:cs typeface="Times New Roman" panose="02020603050405020304" pitchFamily="18" charset="0"/>
              </a:rPr>
              <a:t>The R307 fingerprint sensor is a small module that can capture and store fingerprints for use in biometric authentication systems. It uses optical technology to scan a user's fingerprint and convert it into a digital template that can be compared against stored templates to verify the user's identity.</a:t>
            </a:r>
          </a:p>
          <a:p>
            <a:pPr algn="just"/>
            <a:r>
              <a:rPr lang="en-US" b="0" i="0" dirty="0">
                <a:solidFill>
                  <a:srgbClr val="374151"/>
                </a:solidFill>
                <a:effectLst/>
                <a:latin typeface="Times New Roman" panose="02020603050405020304" pitchFamily="18" charset="0"/>
                <a:cs typeface="Times New Roman" panose="02020603050405020304" pitchFamily="18" charset="0"/>
              </a:rPr>
              <a:t>The R307 fingerprint sensor module includes an onboard microcontroller and can communicate with external devices over UART or USB. It has a high resolution of 500dpi and can store up to 1000 fingerprint templates in its internal memory.</a:t>
            </a:r>
          </a:p>
          <a:p>
            <a:pPr algn="just"/>
            <a:r>
              <a:rPr lang="en-US" b="0" i="0" dirty="0">
                <a:solidFill>
                  <a:srgbClr val="374151"/>
                </a:solidFill>
                <a:effectLst/>
                <a:latin typeface="Times New Roman" panose="02020603050405020304" pitchFamily="18" charset="0"/>
                <a:cs typeface="Times New Roman" panose="02020603050405020304" pitchFamily="18" charset="0"/>
              </a:rPr>
              <a:t>The R307 fingerprint sensor can be used in a wide range of applications, such as access control, time and attendance systems, and identification verification. It is easy to integrate into existing systems and can provide a reliable and secure method of biometric authentication.</a:t>
            </a:r>
          </a:p>
          <a:p>
            <a:pPr algn="just"/>
            <a:endParaRPr lang="en-IN" dirty="0"/>
          </a:p>
        </p:txBody>
      </p:sp>
    </p:spTree>
    <p:extLst>
      <p:ext uri="{BB962C8B-B14F-4D97-AF65-F5344CB8AC3E}">
        <p14:creationId xmlns:p14="http://schemas.microsoft.com/office/powerpoint/2010/main" val="201143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483E-4ADD-23F8-D583-6CC3581576F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Resistor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9F5CE9-9C0D-9514-D462-680A0C0CAEAE}"/>
              </a:ext>
            </a:extLst>
          </p:cNvPr>
          <p:cNvSpPr>
            <a:spLocks noGrp="1"/>
          </p:cNvSpPr>
          <p:nvPr>
            <p:ph idx="1"/>
          </p:nvPr>
        </p:nvSpPr>
        <p:spPr/>
        <p:txBody>
          <a:bodyPr>
            <a:normAutofit lnSpcReduction="10000"/>
          </a:bodyPr>
          <a:lstStyle/>
          <a:p>
            <a:pPr algn="just"/>
            <a:r>
              <a:rPr lang="en-US" sz="2200" b="0" i="0" dirty="0">
                <a:solidFill>
                  <a:srgbClr val="374151"/>
                </a:solidFill>
                <a:effectLst/>
                <a:latin typeface="Times New Roman" panose="02020603050405020304" pitchFamily="18" charset="0"/>
                <a:cs typeface="Times New Roman" panose="02020603050405020304" pitchFamily="18" charset="0"/>
              </a:rPr>
              <a:t>A resistor is an electronic component that is designed to resist the flow of electric current through a circuit. It is typically made of a material that has a high resistance to current flow, such as carbon or metal.</a:t>
            </a:r>
          </a:p>
          <a:p>
            <a:pPr algn="just"/>
            <a:r>
              <a:rPr lang="en-US" sz="2200" b="0" i="0" dirty="0">
                <a:solidFill>
                  <a:srgbClr val="374151"/>
                </a:solidFill>
                <a:effectLst/>
                <a:latin typeface="Times New Roman" panose="02020603050405020304" pitchFamily="18" charset="0"/>
                <a:cs typeface="Times New Roman" panose="02020603050405020304" pitchFamily="18" charset="0"/>
              </a:rPr>
              <a:t>The resistance of a resistor is measured in ohms (Ω) and is determined by the physical properties of the resistor, such as its length, diameter, and material. Resistors come in a wide range of values, from less than one ohm to millions of ohms, and are typically color-coded to indicate their value.</a:t>
            </a:r>
          </a:p>
          <a:p>
            <a:pPr algn="just"/>
            <a:r>
              <a:rPr lang="en-US" sz="2200" b="0" i="0" dirty="0">
                <a:solidFill>
                  <a:srgbClr val="374151"/>
                </a:solidFill>
                <a:effectLst/>
                <a:latin typeface="Times New Roman" panose="02020603050405020304" pitchFamily="18" charset="0"/>
                <a:cs typeface="Times New Roman" panose="02020603050405020304" pitchFamily="18" charset="0"/>
              </a:rPr>
              <a:t>Resistors can come in different physical configurations, including through-hole resistors, which have wire leads that can be inserted into a circuit board, and surface mount resistors, which are mounted directly onto a circuit board. They are a fundamental component in almost all electronic circuits and are widely used in applications ranging from simple LED circuits to complex computer systems.</a:t>
            </a:r>
          </a:p>
          <a:p>
            <a:pPr marL="0" indent="0">
              <a:buNone/>
            </a:pPr>
            <a:endParaRPr lang="en-IN" dirty="0"/>
          </a:p>
        </p:txBody>
      </p:sp>
    </p:spTree>
    <p:extLst>
      <p:ext uri="{BB962C8B-B14F-4D97-AF65-F5344CB8AC3E}">
        <p14:creationId xmlns:p14="http://schemas.microsoft.com/office/powerpoint/2010/main" val="1182771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2DF5-1691-06CD-9760-17779D573E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Breadboard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5999C9-4595-2F8D-176C-720FC1C870E0}"/>
              </a:ext>
            </a:extLst>
          </p:cNvPr>
          <p:cNvSpPr>
            <a:spLocks noGrp="1"/>
          </p:cNvSpPr>
          <p:nvPr>
            <p:ph idx="1"/>
          </p:nvPr>
        </p:nvSpPr>
        <p:spPr/>
        <p:txBody>
          <a:bodyPr>
            <a:normAutofit/>
          </a:bodyPr>
          <a:lstStyle/>
          <a:p>
            <a:pPr algn="just"/>
            <a:r>
              <a:rPr lang="en-US" sz="2200" b="0" i="0" dirty="0">
                <a:solidFill>
                  <a:srgbClr val="374151"/>
                </a:solidFill>
                <a:effectLst/>
                <a:latin typeface="Times New Roman" panose="02020603050405020304" pitchFamily="18" charset="0"/>
                <a:cs typeface="Times New Roman" panose="02020603050405020304" pitchFamily="18" charset="0"/>
              </a:rPr>
              <a:t>A breadboard is a device used to prototype and test electronic circuits. It allows electronic components to be easily connected together without the need for soldering or permanent wiring.</a:t>
            </a:r>
          </a:p>
          <a:p>
            <a:pPr algn="just"/>
            <a:r>
              <a:rPr lang="en-US" sz="2200" b="0" i="0" dirty="0">
                <a:solidFill>
                  <a:srgbClr val="374151"/>
                </a:solidFill>
                <a:effectLst/>
                <a:latin typeface="Times New Roman" panose="02020603050405020304" pitchFamily="18" charset="0"/>
                <a:cs typeface="Times New Roman" panose="02020603050405020304" pitchFamily="18" charset="0"/>
              </a:rPr>
              <a:t>Breadboards typically consist of a plastic board with a series of metal clips or sockets arranged in a grid pattern. These clips or sockets provide a means of connecting electronic components, such as resistors, capacitors, and integrated circuits, together in a temporary manner.</a:t>
            </a:r>
          </a:p>
          <a:p>
            <a:pPr algn="just"/>
            <a:r>
              <a:rPr lang="en-US" sz="2200" b="0" i="0" dirty="0">
                <a:solidFill>
                  <a:srgbClr val="374151"/>
                </a:solidFill>
                <a:effectLst/>
                <a:latin typeface="Times New Roman" panose="02020603050405020304" pitchFamily="18" charset="0"/>
                <a:cs typeface="Times New Roman" panose="02020603050405020304" pitchFamily="18" charset="0"/>
              </a:rPr>
              <a:t>The clips or sockets on a breadboard are arranged in rows and columns, with each row and column connected internally. This allows components to be connected together by simply inserting their leads or pins into adjacent clips or sockets.</a:t>
            </a:r>
          </a:p>
          <a:p>
            <a:endParaRPr lang="en-IN" dirty="0"/>
          </a:p>
        </p:txBody>
      </p:sp>
    </p:spTree>
    <p:extLst>
      <p:ext uri="{BB962C8B-B14F-4D97-AF65-F5344CB8AC3E}">
        <p14:creationId xmlns:p14="http://schemas.microsoft.com/office/powerpoint/2010/main" val="3289249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73CD-84BD-49E1-4BFC-8371E9A09F9A}"/>
              </a:ext>
            </a:extLst>
          </p:cNvPr>
          <p:cNvSpPr>
            <a:spLocks noGrp="1"/>
          </p:cNvSpPr>
          <p:nvPr>
            <p:ph type="title"/>
          </p:nvPr>
        </p:nvSpPr>
        <p:spPr>
          <a:xfrm>
            <a:off x="1097280" y="858416"/>
            <a:ext cx="10058400" cy="878944"/>
          </a:xfrm>
        </p:spPr>
        <p:txBody>
          <a:bodyPr/>
          <a:lstStyle/>
          <a:p>
            <a:r>
              <a:rPr lang="en-US" dirty="0">
                <a:latin typeface="Times New Roman" panose="02020603050405020304" pitchFamily="18" charset="0"/>
                <a:cs typeface="Times New Roman" panose="02020603050405020304" pitchFamily="18" charset="0"/>
              </a:rPr>
              <a:t>Adafruit Fingerprint Library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37CA57-6641-25C9-2C2B-E2E2F922FF8C}"/>
              </a:ext>
            </a:extLst>
          </p:cNvPr>
          <p:cNvSpPr>
            <a:spLocks noGrp="1"/>
          </p:cNvSpPr>
          <p:nvPr>
            <p:ph idx="1"/>
          </p:nvPr>
        </p:nvSpPr>
        <p:spPr/>
        <p:txBody>
          <a:bodyPr>
            <a:normAutofit/>
          </a:bodyPr>
          <a:lstStyle/>
          <a:p>
            <a:pPr algn="just"/>
            <a:r>
              <a:rPr lang="en-US" b="0" i="0" dirty="0">
                <a:solidFill>
                  <a:srgbClr val="374151"/>
                </a:solidFill>
                <a:effectLst/>
                <a:latin typeface="Times New Roman" panose="02020603050405020304" pitchFamily="18" charset="0"/>
                <a:cs typeface="Times New Roman" panose="02020603050405020304" pitchFamily="18" charset="0"/>
              </a:rPr>
              <a:t>The Adafruit fingerprint library is an open-source software library that allows developers to easily interface with fingerprint sensors from Adafruit, such as the GT-521F32 and GT-521F52. The library provides a set of functions for enrolling, verifying, and deleting fingerprint templates, as well as configuring the sensor settings.</a:t>
            </a:r>
          </a:p>
          <a:p>
            <a:pPr algn="just"/>
            <a:r>
              <a:rPr lang="en-US" b="0" i="0" dirty="0">
                <a:solidFill>
                  <a:srgbClr val="374151"/>
                </a:solidFill>
                <a:effectLst/>
                <a:latin typeface="Times New Roman" panose="02020603050405020304" pitchFamily="18" charset="0"/>
                <a:cs typeface="Times New Roman" panose="02020603050405020304" pitchFamily="18" charset="0"/>
              </a:rPr>
              <a:t>The Adafruit fingerprint library supports several communication protocols, including UART, I2C, and SPI, and can be used with a variety of microcontrollers and development boards, such as Arduino and Raspberry Pi. The library is designed to be easy to use, with a simple and intuitive API that abstracts away the low-level details of communicating with the fingerprint sensor.</a:t>
            </a:r>
          </a:p>
          <a:p>
            <a:pPr algn="just"/>
            <a:r>
              <a:rPr lang="en-US" b="0" i="0" dirty="0">
                <a:solidFill>
                  <a:srgbClr val="374151"/>
                </a:solidFill>
                <a:effectLst/>
                <a:latin typeface="Times New Roman" panose="02020603050405020304" pitchFamily="18" charset="0"/>
                <a:cs typeface="Times New Roman" panose="02020603050405020304" pitchFamily="18" charset="0"/>
              </a:rPr>
              <a:t>In addition to the core functionality for interacting with fingerprint sensors, the Adafruit fingerprint library also includes several example sketches that demonstrate how to use the library in various applications. These examples include a basic fingerprint scanner, a door lock that uses fingerprint authentication, and a project that sends fingerprint data to a server for remote authentication.</a:t>
            </a:r>
          </a:p>
        </p:txBody>
      </p:sp>
    </p:spTree>
    <p:extLst>
      <p:ext uri="{BB962C8B-B14F-4D97-AF65-F5344CB8AC3E}">
        <p14:creationId xmlns:p14="http://schemas.microsoft.com/office/powerpoint/2010/main" val="3561773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BF29-7285-7AD3-90F0-6C4743A853AD}"/>
              </a:ext>
            </a:extLst>
          </p:cNvPr>
          <p:cNvSpPr>
            <a:spLocks noGrp="1"/>
          </p:cNvSpPr>
          <p:nvPr>
            <p:ph type="title"/>
          </p:nvPr>
        </p:nvSpPr>
        <p:spPr>
          <a:xfrm>
            <a:off x="1066800" y="994782"/>
            <a:ext cx="10058400" cy="850952"/>
          </a:xfrm>
        </p:spPr>
        <p:txBody>
          <a:bodyPr/>
          <a:lstStyle/>
          <a:p>
            <a:r>
              <a:rPr lang="en-US" dirty="0">
                <a:latin typeface="Times New Roman" panose="02020603050405020304" pitchFamily="18" charset="0"/>
                <a:cs typeface="Times New Roman" panose="02020603050405020304" pitchFamily="18" charset="0"/>
              </a:rPr>
              <a:t>Flow Chart</a:t>
            </a:r>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6F86135-1DE5-C369-415E-4C931E0C4CC2}"/>
              </a:ext>
            </a:extLst>
          </p:cNvPr>
          <p:cNvPicPr>
            <a:picLocks noChangeAspect="1"/>
          </p:cNvPicPr>
          <p:nvPr/>
        </p:nvPicPr>
        <p:blipFill>
          <a:blip r:embed="rId2"/>
          <a:stretch>
            <a:fillRect/>
          </a:stretch>
        </p:blipFill>
        <p:spPr>
          <a:xfrm>
            <a:off x="559462" y="1845734"/>
            <a:ext cx="3254022" cy="4282069"/>
          </a:xfrm>
          <a:prstGeom prst="rect">
            <a:avLst/>
          </a:prstGeom>
        </p:spPr>
      </p:pic>
      <p:sp>
        <p:nvSpPr>
          <p:cNvPr id="15" name="TextBox 14">
            <a:extLst>
              <a:ext uri="{FF2B5EF4-FFF2-40B4-BE49-F238E27FC236}">
                <a16:creationId xmlns:a16="http://schemas.microsoft.com/office/drawing/2014/main" id="{3CEC7934-2798-9675-3192-8D9D1A26B589}"/>
              </a:ext>
            </a:extLst>
          </p:cNvPr>
          <p:cNvSpPr txBox="1"/>
          <p:nvPr/>
        </p:nvSpPr>
        <p:spPr>
          <a:xfrm>
            <a:off x="4142792" y="1912776"/>
            <a:ext cx="6982408" cy="2462213"/>
          </a:xfrm>
          <a:prstGeom prst="rect">
            <a:avLst/>
          </a:prstGeom>
          <a:noFill/>
        </p:spPr>
        <p:txBody>
          <a:bodyPr wrap="square" rtlCol="0">
            <a:spAutoFit/>
          </a:bodyPr>
          <a:lstStyle/>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Start</a:t>
            </a:r>
          </a:p>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Authenticate fingerprint</a:t>
            </a:r>
          </a:p>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Check if fingerprint matches stored fingerprints</a:t>
            </a:r>
          </a:p>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If match found, unlock the ignition</a:t>
            </a:r>
          </a:p>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Ask user to turn on the ignition</a:t>
            </a:r>
          </a:p>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If ignition is turned on, start the bike</a:t>
            </a:r>
          </a:p>
          <a:p>
            <a:pPr algn="l">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End</a:t>
            </a:r>
          </a:p>
        </p:txBody>
      </p:sp>
    </p:spTree>
    <p:extLst>
      <p:ext uri="{BB962C8B-B14F-4D97-AF65-F5344CB8AC3E}">
        <p14:creationId xmlns:p14="http://schemas.microsoft.com/office/powerpoint/2010/main" val="49785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432C1-4EB2-E95D-0C18-0579A8B393FA}"/>
              </a:ext>
            </a:extLst>
          </p:cNvPr>
          <p:cNvSpPr>
            <a:spLocks noGrp="1"/>
          </p:cNvSpPr>
          <p:nvPr>
            <p:ph type="title"/>
          </p:nvPr>
        </p:nvSpPr>
        <p:spPr>
          <a:xfrm>
            <a:off x="1171925" y="1167968"/>
            <a:ext cx="10058400" cy="702303"/>
          </a:xfrm>
        </p:spPr>
        <p:txBody>
          <a:bodyPr>
            <a:normAutofit fontScale="90000"/>
          </a:bodyPr>
          <a:lstStyle/>
          <a:p>
            <a:r>
              <a:rPr lang="en-US" dirty="0">
                <a:latin typeface="Times New Roman" panose="02020603050405020304" pitchFamily="18" charset="0"/>
                <a:cs typeface="Times New Roman" panose="02020603050405020304" pitchFamily="18" charset="0"/>
              </a:rPr>
              <a:t>Table of Content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3C2BB5A-4E89-602D-50A2-F1F64360F1B6}"/>
              </a:ext>
            </a:extLst>
          </p:cNvPr>
          <p:cNvSpPr>
            <a:spLocks noGrp="1"/>
          </p:cNvSpPr>
          <p:nvPr>
            <p:ph idx="1"/>
          </p:nvPr>
        </p:nvSpPr>
        <p:spPr>
          <a:xfrm>
            <a:off x="1237239" y="1870271"/>
            <a:ext cx="10058400" cy="4023360"/>
          </a:xfrm>
        </p:spPr>
        <p:txBody>
          <a:bodyPr>
            <a:normAutofit fontScale="92500" lnSpcReduction="10000"/>
          </a:bodyPr>
          <a:lstStyle/>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Objective</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Introduction</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Literature Survey</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Algorithm</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Model Demonstration</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How it Works?</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Interfacing </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Implementation</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Block Diagram</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Components</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Pin Diagram of Arduino NANO </a:t>
            </a:r>
          </a:p>
          <a:p>
            <a:pPr>
              <a:lnSpc>
                <a:spcPct val="100000"/>
              </a:lnSpc>
              <a:spcBef>
                <a:spcPts val="0"/>
              </a:spcBef>
              <a:spcAft>
                <a:spcPts val="0"/>
              </a:spcAft>
              <a:buFont typeface="Wingdings" panose="05000000000000000000" pitchFamily="2" charset="2"/>
              <a:buChar char="q"/>
            </a:pPr>
            <a:r>
              <a:rPr lang="en-US">
                <a:latin typeface="Times New Roman" panose="02020603050405020304" pitchFamily="18" charset="0"/>
                <a:cs typeface="Times New Roman" panose="02020603050405020304" pitchFamily="18" charset="0"/>
              </a:rPr>
              <a:t>Flow chart</a:t>
            </a:r>
            <a:endParaRPr lang="en-US" dirty="0">
              <a:latin typeface="Times New Roman" panose="02020603050405020304" pitchFamily="18" charset="0"/>
              <a:cs typeface="Times New Roman" panose="02020603050405020304" pitchFamily="18" charset="0"/>
            </a:endParaRP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Results</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Conclusion</a:t>
            </a:r>
          </a:p>
          <a:p>
            <a:pPr>
              <a:lnSpc>
                <a:spcPct val="100000"/>
              </a:lnSpc>
              <a:spcBef>
                <a:spcPts val="0"/>
              </a:spcBef>
              <a:spcAft>
                <a:spcPts val="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References</a:t>
            </a:r>
          </a:p>
          <a:p>
            <a:pPr>
              <a:lnSpc>
                <a:spcPct val="100000"/>
              </a:lnSpc>
              <a:spcBef>
                <a:spcPts val="0"/>
              </a:spcBef>
              <a:spcAft>
                <a:spcPts val="0"/>
              </a:spcAft>
            </a:pPr>
            <a:endParaRPr lang="en-US" dirty="0"/>
          </a:p>
          <a:p>
            <a:endParaRPr lang="en-IN" dirty="0"/>
          </a:p>
        </p:txBody>
      </p:sp>
      <p:pic>
        <p:nvPicPr>
          <p:cNvPr id="4" name="Picture 3">
            <a:extLst>
              <a:ext uri="{FF2B5EF4-FFF2-40B4-BE49-F238E27FC236}">
                <a16:creationId xmlns:a16="http://schemas.microsoft.com/office/drawing/2014/main" id="{03A4A568-3B4C-CD5F-EC87-AA6B84C41969}"/>
              </a:ext>
            </a:extLst>
          </p:cNvPr>
          <p:cNvPicPr>
            <a:picLocks noChangeAspect="1"/>
          </p:cNvPicPr>
          <p:nvPr/>
        </p:nvPicPr>
        <p:blipFill>
          <a:blip r:embed="rId2"/>
          <a:stretch>
            <a:fillRect/>
          </a:stretch>
        </p:blipFill>
        <p:spPr>
          <a:xfrm rot="5400000">
            <a:off x="-874488" y="3838846"/>
            <a:ext cx="4092825" cy="86210"/>
          </a:xfrm>
          <a:prstGeom prst="rect">
            <a:avLst/>
          </a:prstGeom>
        </p:spPr>
      </p:pic>
    </p:spTree>
    <p:extLst>
      <p:ext uri="{BB962C8B-B14F-4D97-AF65-F5344CB8AC3E}">
        <p14:creationId xmlns:p14="http://schemas.microsoft.com/office/powerpoint/2010/main" val="2135836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CBEB-85E6-041C-ABFE-105083FF660E}"/>
              </a:ext>
            </a:extLst>
          </p:cNvPr>
          <p:cNvSpPr>
            <a:spLocks noGrp="1"/>
          </p:cNvSpPr>
          <p:nvPr>
            <p:ph type="title"/>
          </p:nvPr>
        </p:nvSpPr>
        <p:spPr>
          <a:xfrm>
            <a:off x="1097280" y="1125133"/>
            <a:ext cx="10058400" cy="748454"/>
          </a:xfrm>
        </p:spPr>
        <p:txBody>
          <a:bodyPr/>
          <a:lstStyle/>
          <a:p>
            <a:r>
              <a:rPr lang="en-US" dirty="0">
                <a:latin typeface="Times New Roman" panose="02020603050405020304" pitchFamily="18" charset="0"/>
                <a:cs typeface="Times New Roman" panose="02020603050405020304" pitchFamily="18" charset="0"/>
              </a:rPr>
              <a:t>Result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F530C7-B99A-24E5-C487-98C6997E5597}"/>
              </a:ext>
            </a:extLst>
          </p:cNvPr>
          <p:cNvSpPr>
            <a:spLocks noGrp="1"/>
          </p:cNvSpPr>
          <p:nvPr>
            <p:ph idx="1"/>
          </p:nvPr>
        </p:nvSpPr>
        <p:spPr>
          <a:xfrm>
            <a:off x="1168192" y="1808273"/>
            <a:ext cx="9987488" cy="4023360"/>
          </a:xfrm>
        </p:spPr>
        <p:txBody>
          <a:bodyPr/>
          <a:lstStyle/>
          <a:p>
            <a:r>
              <a:rPr lang="en-US" dirty="0"/>
              <a:t>As the result our project gives an accuracy Rate of 100 – 200 every time you use it.</a:t>
            </a:r>
            <a:endParaRPr lang="en-IN" dirty="0"/>
          </a:p>
        </p:txBody>
      </p:sp>
      <p:pic>
        <p:nvPicPr>
          <p:cNvPr id="5" name="Picture 4">
            <a:extLst>
              <a:ext uri="{FF2B5EF4-FFF2-40B4-BE49-F238E27FC236}">
                <a16:creationId xmlns:a16="http://schemas.microsoft.com/office/drawing/2014/main" id="{4CDF3B87-F554-1C88-A9C1-B4EBF5560165}"/>
              </a:ext>
            </a:extLst>
          </p:cNvPr>
          <p:cNvPicPr>
            <a:picLocks noChangeAspect="1"/>
          </p:cNvPicPr>
          <p:nvPr/>
        </p:nvPicPr>
        <p:blipFill>
          <a:blip r:embed="rId2"/>
          <a:stretch>
            <a:fillRect/>
          </a:stretch>
        </p:blipFill>
        <p:spPr>
          <a:xfrm>
            <a:off x="1237239" y="2184498"/>
            <a:ext cx="3071126" cy="4023360"/>
          </a:xfrm>
          <a:prstGeom prst="rect">
            <a:avLst/>
          </a:prstGeom>
        </p:spPr>
      </p:pic>
    </p:spTree>
    <p:extLst>
      <p:ext uri="{BB962C8B-B14F-4D97-AF65-F5344CB8AC3E}">
        <p14:creationId xmlns:p14="http://schemas.microsoft.com/office/powerpoint/2010/main" val="3332292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23FD-222D-94AB-B6B1-F139448DBB7D}"/>
              </a:ext>
            </a:extLst>
          </p:cNvPr>
          <p:cNvSpPr>
            <a:spLocks noGrp="1"/>
          </p:cNvSpPr>
          <p:nvPr>
            <p:ph type="title"/>
          </p:nvPr>
        </p:nvSpPr>
        <p:spPr>
          <a:xfrm>
            <a:off x="1097280" y="988906"/>
            <a:ext cx="10058400" cy="748454"/>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ECF517-9441-F640-5C1E-D031E39D01DD}"/>
              </a:ext>
            </a:extLst>
          </p:cNvPr>
          <p:cNvSpPr>
            <a:spLocks noGrp="1"/>
          </p:cNvSpPr>
          <p:nvPr>
            <p:ph idx="1"/>
          </p:nvPr>
        </p:nvSpPr>
        <p:spPr>
          <a:xfrm>
            <a:off x="1171925" y="1845734"/>
            <a:ext cx="10058400" cy="4023360"/>
          </a:xfrm>
        </p:spPr>
        <p:txBody>
          <a:bodyPr/>
          <a:lstStyle/>
          <a:p>
            <a:pPr algn="just"/>
            <a:r>
              <a:rPr lang="en-US" b="0" i="0" dirty="0">
                <a:solidFill>
                  <a:srgbClr val="374151"/>
                </a:solidFill>
                <a:effectLst/>
                <a:latin typeface="Times New Roman" panose="02020603050405020304" pitchFamily="18" charset="0"/>
                <a:cs typeface="Times New Roman" panose="02020603050405020304" pitchFamily="18" charset="0"/>
              </a:rPr>
              <a:t>In conclusion, using a fingerprint sensor as a bike starter can be a secure and convenient way to start a bike without the need for keys or buttons. The use of biometric identification such as fingerprints can provide an additional layer of security to prevent unauthorized access to the bike.</a:t>
            </a:r>
          </a:p>
          <a:p>
            <a:pPr algn="just"/>
            <a:r>
              <a:rPr lang="en-US" b="0" i="0" dirty="0">
                <a:solidFill>
                  <a:srgbClr val="374151"/>
                </a:solidFill>
                <a:effectLst/>
                <a:latin typeface="Times New Roman" panose="02020603050405020304" pitchFamily="18" charset="0"/>
                <a:cs typeface="Times New Roman" panose="02020603050405020304" pitchFamily="18" charset="0"/>
              </a:rPr>
              <a:t>However, it is important to consider the reliability and safety of the system when implementing a fingerprint bike starter. The system should be designed and tested thoroughly to ensure that it is both reliable and secure. Any vulnerabilities or malfunctions in the system could potentially result in unauthorized access or dangerous situations while operating the bike.</a:t>
            </a:r>
          </a:p>
          <a:p>
            <a:pPr algn="just"/>
            <a:r>
              <a:rPr lang="en-US" b="0" i="0" dirty="0">
                <a:solidFill>
                  <a:srgbClr val="374151"/>
                </a:solidFill>
                <a:effectLst/>
                <a:latin typeface="Times New Roman" panose="02020603050405020304" pitchFamily="18" charset="0"/>
                <a:cs typeface="Times New Roman" panose="02020603050405020304" pitchFamily="18" charset="0"/>
              </a:rPr>
              <a:t>Overall, a fingerprint bike starter can be an interesting and useful application of fingerprint technology, but it requires careful consideration and planning to ensure a safe and reliable implementation.</a:t>
            </a:r>
          </a:p>
          <a:p>
            <a:endParaRPr lang="en-IN" dirty="0"/>
          </a:p>
        </p:txBody>
      </p:sp>
    </p:spTree>
    <p:extLst>
      <p:ext uri="{BB962C8B-B14F-4D97-AF65-F5344CB8AC3E}">
        <p14:creationId xmlns:p14="http://schemas.microsoft.com/office/powerpoint/2010/main" val="629413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3AC0-4AE7-1562-4052-1F3AA3AEA0B1}"/>
              </a:ext>
            </a:extLst>
          </p:cNvPr>
          <p:cNvSpPr>
            <a:spLocks noGrp="1"/>
          </p:cNvSpPr>
          <p:nvPr>
            <p:ph type="title"/>
          </p:nvPr>
        </p:nvSpPr>
        <p:spPr>
          <a:xfrm>
            <a:off x="1097280" y="920137"/>
            <a:ext cx="10058400" cy="925597"/>
          </a:xfrm>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E901CF-BB69-143E-9593-ADCB91440E8C}"/>
              </a:ext>
            </a:extLst>
          </p:cNvPr>
          <p:cNvSpPr>
            <a:spLocks noGrp="1"/>
          </p:cNvSpPr>
          <p:nvPr>
            <p:ph idx="1"/>
          </p:nvPr>
        </p:nvSpPr>
        <p:spPr/>
        <p:txBody>
          <a:bodyPr>
            <a:normAutofit/>
          </a:bodyPr>
          <a:lstStyle/>
          <a:p>
            <a:pPr algn="l">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"Design and Implementation of Fingerprint Based Bike Ignition System" by O. Adeniran and O. T. Ojo. International Journal of Advanced Research in Computer Science and Software Engineering, vol. 7, no. 4, April 2017.</a:t>
            </a:r>
          </a:p>
          <a:p>
            <a:pPr algn="just">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"Design and Implementation of Fingerprint-Based Bike Ignition System Using GSM Technology" by B. V. Kalyani and K. Ravi Kumar. International Journal of Innovative Research in Computer and Communication Engineering, vol. 4, no. 5, May 2016.</a:t>
            </a:r>
          </a:p>
          <a:p>
            <a:pPr algn="just">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"Development of Fingerprint Biometric Ignition System for Motorcycles" by M. A. Zainal Abidin and N. H. M. Nor. Journal of Telecommunication, Electronic and Computer Engineering, vol. 9, no. 1-2, 2017.</a:t>
            </a:r>
          </a:p>
          <a:p>
            <a:endParaRPr lang="en-IN" dirty="0"/>
          </a:p>
        </p:txBody>
      </p:sp>
    </p:spTree>
    <p:extLst>
      <p:ext uri="{BB962C8B-B14F-4D97-AF65-F5344CB8AC3E}">
        <p14:creationId xmlns:p14="http://schemas.microsoft.com/office/powerpoint/2010/main" val="4083519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73AF-37A7-B0F4-1EB0-25EB63CB551D}"/>
              </a:ext>
            </a:extLst>
          </p:cNvPr>
          <p:cNvSpPr>
            <a:spLocks noGrp="1"/>
          </p:cNvSpPr>
          <p:nvPr>
            <p:ph type="title"/>
          </p:nvPr>
        </p:nvSpPr>
        <p:spPr>
          <a:xfrm>
            <a:off x="1190586" y="988767"/>
            <a:ext cx="10058400" cy="748454"/>
          </a:xfrm>
        </p:spPr>
        <p:txBody>
          <a:bodyPr/>
          <a:lstStyle/>
          <a:p>
            <a:r>
              <a:rPr lang="en-US"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66F504-FC26-3D8F-6AC0-4858686FD41C}"/>
              </a:ext>
            </a:extLst>
          </p:cNvPr>
          <p:cNvSpPr>
            <a:spLocks noGrp="1"/>
          </p:cNvSpPr>
          <p:nvPr>
            <p:ph idx="1"/>
          </p:nvPr>
        </p:nvSpPr>
        <p:spPr/>
        <p:txBody>
          <a:bodyPr/>
          <a:lstStyle/>
          <a:p>
            <a:pPr algn="just"/>
            <a:r>
              <a:rPr lang="en-US" sz="2600" b="0" i="0" dirty="0">
                <a:effectLst/>
                <a:latin typeface="Times New Roman" panose="02020603050405020304" pitchFamily="18" charset="0"/>
                <a:cs typeface="Times New Roman" panose="02020603050405020304" pitchFamily="18" charset="0"/>
              </a:rPr>
              <a:t>The objective of a fingerprint bike starter is to provide a secure and convenient way for motorcycle riders to start their bikes. Instead of using a traditional key, the rider uses their unique fingerprint to unlock and start the motorcycle. This can prevent unauthorized access to the bike, as only those with a registered fingerprint can start it. Additionally, it can eliminate the need to carry a physical key, which can be lost or stolen, and can provide a faster and more convenient way to start the bike.</a:t>
            </a:r>
            <a:endParaRPr lang="en-IN"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6166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52E0-3D29-86C2-BB4D-778A04740BA5}"/>
              </a:ext>
            </a:extLst>
          </p:cNvPr>
          <p:cNvSpPr>
            <a:spLocks noGrp="1"/>
          </p:cNvSpPr>
          <p:nvPr>
            <p:ph type="title"/>
          </p:nvPr>
        </p:nvSpPr>
        <p:spPr>
          <a:xfrm>
            <a:off x="1162595" y="1027189"/>
            <a:ext cx="10058400" cy="818545"/>
          </a:xfrm>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F2D819-A04C-8AA8-A35B-65A60A4AC1B0}"/>
              </a:ext>
            </a:extLst>
          </p:cNvPr>
          <p:cNvSpPr>
            <a:spLocks noGrp="1"/>
          </p:cNvSpPr>
          <p:nvPr>
            <p:ph idx="1"/>
          </p:nvPr>
        </p:nvSpPr>
        <p:spPr/>
        <p:txBody>
          <a:bodyPr>
            <a:normAutofit/>
          </a:bodyPr>
          <a:lstStyle/>
          <a:p>
            <a:pPr algn="just"/>
            <a:r>
              <a:rPr lang="en-US" sz="2600" b="0" i="0" dirty="0">
                <a:solidFill>
                  <a:srgbClr val="374151"/>
                </a:solidFill>
                <a:effectLst/>
                <a:latin typeface="Times New Roman" panose="02020603050405020304" pitchFamily="18" charset="0"/>
                <a:cs typeface="Times New Roman" panose="02020603050405020304" pitchFamily="18" charset="0"/>
              </a:rPr>
              <a:t>A fingerprint bike starter is a high-tech device that allows a motorcycle owner to start their bike without a key. Instead of using a physical key, the system is equipped with a biometric scanner that reads the owner's fingerprint and uses it to activate the ignition. This technology not only provides convenience, but it also enhances the security of the motorcycle since only authorized users with registered fingerprints can start the engine. Fingerprint bike starters are becoming increasingly popular among motorcycle enthusiasts and are considered a reliable and advanced alternative to traditional key-based ignition systems.</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611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1376-82C4-1450-B0BA-D10C9266711F}"/>
              </a:ext>
            </a:extLst>
          </p:cNvPr>
          <p:cNvSpPr>
            <a:spLocks noGrp="1"/>
          </p:cNvSpPr>
          <p:nvPr>
            <p:ph type="title"/>
          </p:nvPr>
        </p:nvSpPr>
        <p:spPr>
          <a:xfrm>
            <a:off x="1097280" y="886408"/>
            <a:ext cx="10058400" cy="850952"/>
          </a:xfrm>
        </p:spPr>
        <p:txBody>
          <a:bodyPr/>
          <a:lstStyle/>
          <a:p>
            <a:r>
              <a:rPr lang="en-US"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075B35-D3B5-2290-3BE6-7F358E478ECF}"/>
              </a:ext>
            </a:extLst>
          </p:cNvPr>
          <p:cNvSpPr>
            <a:spLocks noGrp="1"/>
          </p:cNvSpPr>
          <p:nvPr>
            <p:ph idx="1"/>
          </p:nvPr>
        </p:nvSpPr>
        <p:spPr>
          <a:xfrm>
            <a:off x="1036320" y="1737360"/>
            <a:ext cx="10058400" cy="4256487"/>
          </a:xfrm>
        </p:spPr>
        <p:txBody>
          <a:bodyPr>
            <a:noAutofit/>
          </a:bodyPr>
          <a:lstStyle/>
          <a:p>
            <a:pPr marL="342900" lvl="0" indent="-342900" algn="just">
              <a:lnSpc>
                <a:spcPct val="107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"Development of a Fingerprint Recognition System for Motorcycle Ignition Security" by J.S. Kim et al. (2015) - This study proposed a fingerprint recognition system for motorcycle ignition security. The authors designed a fingerprint scanner that can be installed on the motorcycle handlebar, and a microcontroller that processes the data and performs the necessary authentication checks. The system was tested using a database of fingerprints, and the results showed a high level of accuracy and security.</a:t>
            </a:r>
          </a:p>
          <a:p>
            <a:pPr marL="342900" lvl="0" indent="-342900" algn="just">
              <a:lnSpc>
                <a:spcPct val="107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"Design and Implementation of a Fingerprint-Based Motorcycle Ignition System" by T.I.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Jimoh</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et al. (2019) - This study aimed to develop a fingerprint-based motorcycle ignition system that is easy to use and provides a high level of security. The authors designed a system that uses a fingerprint scanner and a microcontroller to control the ignition. The system was tested using a database of fingerprints, and the results showed that it is a reliable and secure system for motorcycle ignition.</a:t>
            </a:r>
          </a:p>
          <a:p>
            <a:pPr marL="342900" lvl="0" indent="-342900" algn="just">
              <a:lnSpc>
                <a:spcPct val="107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 Review of Fingerprint Recognition Techniques" by P.K.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Kisku</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et al. (2018) - This review article provides an overview of fingerprint recognition techniques, including the various types of sensors and algorithms used in fingerprint recognition systems. The article highlights the importance of fingerprint recognition in various applications, including access control and authentication.</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09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C206-D3F0-ADA5-B155-213C2E9BB24B}"/>
              </a:ext>
            </a:extLst>
          </p:cNvPr>
          <p:cNvSpPr>
            <a:spLocks noGrp="1"/>
          </p:cNvSpPr>
          <p:nvPr>
            <p:ph type="title"/>
          </p:nvPr>
        </p:nvSpPr>
        <p:spPr>
          <a:xfrm>
            <a:off x="1097280" y="914400"/>
            <a:ext cx="10058400" cy="822960"/>
          </a:xfrm>
        </p:spPr>
        <p:txBody>
          <a:bodyPr/>
          <a:lstStyle/>
          <a:p>
            <a:r>
              <a:rPr lang="en-US"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631D96-8CA5-76EB-951C-4CC8BE9A99FD}"/>
              </a:ext>
            </a:extLst>
          </p:cNvPr>
          <p:cNvSpPr>
            <a:spLocks noGrp="1"/>
          </p:cNvSpPr>
          <p:nvPr>
            <p:ph idx="1"/>
          </p:nvPr>
        </p:nvSpPr>
        <p:spPr/>
        <p:txBody>
          <a:bodyPr>
            <a:normAutofit/>
          </a:bodyPr>
          <a:lstStyle/>
          <a:p>
            <a:pPr algn="l"/>
            <a:r>
              <a:rPr lang="en-US" sz="2200" b="0" i="0" dirty="0">
                <a:solidFill>
                  <a:srgbClr val="374151"/>
                </a:solidFill>
                <a:effectLst/>
                <a:latin typeface="Times New Roman" panose="02020603050405020304" pitchFamily="18" charset="0"/>
                <a:cs typeface="Times New Roman" panose="02020603050405020304" pitchFamily="18" charset="0"/>
              </a:rPr>
              <a:t>The algorithm for a fingerprint bike starter involves several steps:</a:t>
            </a:r>
          </a:p>
          <a:p>
            <a:pPr lvl="1">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Initialization</a:t>
            </a:r>
          </a:p>
          <a:p>
            <a:pPr lvl="1">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Fingerprint Scanning</a:t>
            </a:r>
          </a:p>
          <a:p>
            <a:pPr lvl="1">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Feature Extraction</a:t>
            </a:r>
          </a:p>
          <a:p>
            <a:pPr lvl="1">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Authentication</a:t>
            </a:r>
          </a:p>
          <a:p>
            <a:pPr lvl="1">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Engine Start</a:t>
            </a:r>
          </a:p>
          <a:p>
            <a:pPr lvl="1">
              <a:buFont typeface="+mj-lt"/>
              <a:buAutoNum type="arabicPeriod"/>
            </a:pPr>
            <a:r>
              <a:rPr lang="en-US" sz="2200" b="1" i="0" dirty="0">
                <a:solidFill>
                  <a:srgbClr val="374151"/>
                </a:solidFill>
                <a:effectLst/>
                <a:latin typeface="Times New Roman" panose="02020603050405020304" pitchFamily="18" charset="0"/>
                <a:cs typeface="Times New Roman" panose="02020603050405020304" pitchFamily="18" charset="0"/>
              </a:rPr>
              <a:t>Error Handling</a:t>
            </a:r>
          </a:p>
          <a:p>
            <a:pPr marL="201168" lvl="1" indent="0" algn="just">
              <a:buNone/>
            </a:pPr>
            <a:r>
              <a:rPr lang="en-US" sz="2200" b="0" i="0" dirty="0">
                <a:solidFill>
                  <a:srgbClr val="374151"/>
                </a:solidFill>
                <a:effectLst/>
                <a:latin typeface="Times New Roman" panose="02020603050405020304" pitchFamily="18" charset="0"/>
                <a:cs typeface="Times New Roman" panose="02020603050405020304" pitchFamily="18" charset="0"/>
              </a:rPr>
              <a:t>Overall, the algorithm ensures that only authorized users with registered fingerprints can start the motorcycle's engine, providing a secure and convenient way of starting a motorcycle.</a:t>
            </a:r>
          </a:p>
          <a:p>
            <a:endParaRPr lang="en-IN" dirty="0"/>
          </a:p>
        </p:txBody>
      </p:sp>
    </p:spTree>
    <p:extLst>
      <p:ext uri="{BB962C8B-B14F-4D97-AF65-F5344CB8AC3E}">
        <p14:creationId xmlns:p14="http://schemas.microsoft.com/office/powerpoint/2010/main" val="57749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F98B-86BF-C15B-DBE8-16C1E4D7A9D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Demonstration</a:t>
            </a:r>
            <a:endParaRPr lang="en-IN" dirty="0">
              <a:latin typeface="Times New Roman" panose="02020603050405020304" pitchFamily="18" charset="0"/>
              <a:cs typeface="Times New Roman" panose="02020603050405020304" pitchFamily="18" charset="0"/>
            </a:endParaRPr>
          </a:p>
        </p:txBody>
      </p:sp>
      <p:pic>
        <p:nvPicPr>
          <p:cNvPr id="7" name="1">
            <a:hlinkClick r:id="" action="ppaction://media"/>
            <a:extLst>
              <a:ext uri="{FF2B5EF4-FFF2-40B4-BE49-F238E27FC236}">
                <a16:creationId xmlns:a16="http://schemas.microsoft.com/office/drawing/2014/main" id="{727E5BE7-CEE6-BD86-9996-CA9B3642C7E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910351" y="2070893"/>
            <a:ext cx="4938712" cy="2716213"/>
          </a:xfrm>
        </p:spPr>
      </p:pic>
      <p:pic>
        <p:nvPicPr>
          <p:cNvPr id="6" name="Content Placeholder 12">
            <a:extLst>
              <a:ext uri="{FF2B5EF4-FFF2-40B4-BE49-F238E27FC236}">
                <a16:creationId xmlns:a16="http://schemas.microsoft.com/office/drawing/2014/main" id="{6A244C15-3FF9-FE39-9116-65CE98E2CADC}"/>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218238" y="2006204"/>
            <a:ext cx="4937125" cy="3190947"/>
          </a:xfrm>
        </p:spPr>
      </p:pic>
      <p:sp>
        <p:nvSpPr>
          <p:cNvPr id="8" name="TextBox 7">
            <a:extLst>
              <a:ext uri="{FF2B5EF4-FFF2-40B4-BE49-F238E27FC236}">
                <a16:creationId xmlns:a16="http://schemas.microsoft.com/office/drawing/2014/main" id="{988882FA-AA3F-2532-827F-B44DE551D6C1}"/>
              </a:ext>
            </a:extLst>
          </p:cNvPr>
          <p:cNvSpPr txBox="1"/>
          <p:nvPr/>
        </p:nvSpPr>
        <p:spPr>
          <a:xfrm>
            <a:off x="1129163" y="5570187"/>
            <a:ext cx="4501087" cy="430887"/>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Model Video</a:t>
            </a:r>
            <a:endParaRPr lang="en-I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8CD93C8-9CDD-A6E0-B32B-799F568DE098}"/>
              </a:ext>
            </a:extLst>
          </p:cNvPr>
          <p:cNvSpPr txBox="1"/>
          <p:nvPr/>
        </p:nvSpPr>
        <p:spPr>
          <a:xfrm>
            <a:off x="6654276" y="5570187"/>
            <a:ext cx="4501087" cy="430887"/>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Model Image</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020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9D2B1A-08D1-0760-7430-B317CC14FA45}"/>
              </a:ext>
            </a:extLst>
          </p:cNvPr>
          <p:cNvSpPr>
            <a:spLocks noGrp="1"/>
          </p:cNvSpPr>
          <p:nvPr>
            <p:ph type="title"/>
          </p:nvPr>
        </p:nvSpPr>
        <p:spPr>
          <a:xfrm>
            <a:off x="1097280" y="901476"/>
            <a:ext cx="10058400" cy="944258"/>
          </a:xfrm>
        </p:spPr>
        <p:txBody>
          <a:bodyPr/>
          <a:lstStyle/>
          <a:p>
            <a:r>
              <a:rPr lang="en-US" dirty="0">
                <a:latin typeface="Times New Roman" panose="02020603050405020304" pitchFamily="18" charset="0"/>
                <a:cs typeface="Times New Roman" panose="02020603050405020304" pitchFamily="18" charset="0"/>
              </a:rPr>
              <a:t>How It Works?</a:t>
            </a:r>
            <a:endParaRPr lang="en-IN"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1EEBE869-9F7C-17CE-E966-3E55AA8339A3}"/>
              </a:ext>
            </a:extLst>
          </p:cNvPr>
          <p:cNvSpPr>
            <a:spLocks noGrp="1"/>
          </p:cNvSpPr>
          <p:nvPr>
            <p:ph idx="1"/>
          </p:nvPr>
        </p:nvSpPr>
        <p:spPr/>
        <p:txBody>
          <a:bodyPr>
            <a:normAutofit lnSpcReduction="10000"/>
          </a:bodyPr>
          <a:lstStyle/>
          <a:p>
            <a:pPr algn="just"/>
            <a:r>
              <a:rPr lang="en-US" sz="2200" dirty="0">
                <a:solidFill>
                  <a:srgbClr val="374151"/>
                </a:solidFill>
                <a:effectLst/>
                <a:latin typeface="Times New Roman" panose="02020603050405020304" pitchFamily="18" charset="0"/>
                <a:cs typeface="Times New Roman" panose="02020603050405020304" pitchFamily="18" charset="0"/>
              </a:rPr>
              <a:t>A fingerprint bike starter can be implemented using an Arduino Nano, which is a compact and easy-to-use microcontroller board. Here's how a fingerprint bike starter can work with Arduino Nano:</a:t>
            </a:r>
          </a:p>
          <a:p>
            <a:pPr lvl="1">
              <a:buFont typeface="+mj-lt"/>
              <a:buAutoNum type="arabicPeriod"/>
            </a:pPr>
            <a:r>
              <a:rPr lang="en-US" sz="2200" b="1" dirty="0">
                <a:solidFill>
                  <a:srgbClr val="374151"/>
                </a:solidFill>
                <a:effectLst/>
                <a:latin typeface="Times New Roman" panose="02020603050405020304" pitchFamily="18" charset="0"/>
                <a:cs typeface="Times New Roman" panose="02020603050405020304" pitchFamily="18" charset="0"/>
              </a:rPr>
              <a:t>Hardware Setup</a:t>
            </a:r>
          </a:p>
          <a:p>
            <a:pPr lvl="1">
              <a:buFont typeface="+mj-lt"/>
              <a:buAutoNum type="arabicPeriod"/>
            </a:pPr>
            <a:r>
              <a:rPr lang="en-US" sz="2200" b="1" dirty="0">
                <a:solidFill>
                  <a:srgbClr val="374151"/>
                </a:solidFill>
                <a:effectLst/>
                <a:latin typeface="Times New Roman" panose="02020603050405020304" pitchFamily="18" charset="0"/>
                <a:cs typeface="Times New Roman" panose="02020603050405020304" pitchFamily="18" charset="0"/>
              </a:rPr>
              <a:t>Fingerprint Scanning</a:t>
            </a:r>
          </a:p>
          <a:p>
            <a:pPr lvl="1">
              <a:buFont typeface="+mj-lt"/>
              <a:buAutoNum type="arabicPeriod"/>
            </a:pPr>
            <a:r>
              <a:rPr lang="en-US" sz="2200" b="1" dirty="0">
                <a:solidFill>
                  <a:srgbClr val="374151"/>
                </a:solidFill>
                <a:effectLst/>
                <a:latin typeface="Times New Roman" panose="02020603050405020304" pitchFamily="18" charset="0"/>
                <a:cs typeface="Times New Roman" panose="02020603050405020304" pitchFamily="18" charset="0"/>
              </a:rPr>
              <a:t>Feature Extraction</a:t>
            </a:r>
          </a:p>
          <a:p>
            <a:pPr lvl="1">
              <a:buFont typeface="+mj-lt"/>
              <a:buAutoNum type="arabicPeriod"/>
            </a:pPr>
            <a:r>
              <a:rPr lang="en-US" sz="2200" b="1" dirty="0">
                <a:solidFill>
                  <a:srgbClr val="374151"/>
                </a:solidFill>
                <a:effectLst/>
                <a:latin typeface="Times New Roman" panose="02020603050405020304" pitchFamily="18" charset="0"/>
                <a:cs typeface="Times New Roman" panose="02020603050405020304" pitchFamily="18" charset="0"/>
              </a:rPr>
              <a:t>Authentication</a:t>
            </a:r>
          </a:p>
          <a:p>
            <a:pPr lvl="1">
              <a:buFont typeface="+mj-lt"/>
              <a:buAutoNum type="arabicPeriod"/>
            </a:pPr>
            <a:r>
              <a:rPr lang="en-US" sz="2200" b="1" dirty="0">
                <a:solidFill>
                  <a:srgbClr val="374151"/>
                </a:solidFill>
                <a:effectLst/>
                <a:latin typeface="Times New Roman" panose="02020603050405020304" pitchFamily="18" charset="0"/>
                <a:cs typeface="Times New Roman" panose="02020603050405020304" pitchFamily="18" charset="0"/>
              </a:rPr>
              <a:t>Engine Start</a:t>
            </a:r>
          </a:p>
          <a:p>
            <a:pPr lvl="1">
              <a:buFont typeface="+mj-lt"/>
              <a:buAutoNum type="arabicPeriod"/>
            </a:pPr>
            <a:r>
              <a:rPr lang="en-US" sz="2200" b="1" dirty="0">
                <a:solidFill>
                  <a:srgbClr val="374151"/>
                </a:solidFill>
                <a:effectLst/>
                <a:latin typeface="Times New Roman" panose="02020603050405020304" pitchFamily="18" charset="0"/>
                <a:cs typeface="Times New Roman" panose="02020603050405020304" pitchFamily="18" charset="0"/>
              </a:rPr>
              <a:t>Error Handling</a:t>
            </a:r>
            <a:endParaRPr lang="en-US" sz="2200" dirty="0">
              <a:solidFill>
                <a:srgbClr val="374151"/>
              </a:solidFill>
              <a:effectLst/>
              <a:latin typeface="Times New Roman" panose="02020603050405020304" pitchFamily="18" charset="0"/>
              <a:cs typeface="Times New Roman" panose="02020603050405020304" pitchFamily="18" charset="0"/>
            </a:endParaRPr>
          </a:p>
          <a:p>
            <a:pPr algn="just"/>
            <a:r>
              <a:rPr lang="en-US" sz="2200" dirty="0">
                <a:solidFill>
                  <a:srgbClr val="374151"/>
                </a:solidFill>
                <a:effectLst/>
                <a:latin typeface="Times New Roman" panose="02020603050405020304" pitchFamily="18" charset="0"/>
                <a:cs typeface="Times New Roman" panose="02020603050405020304" pitchFamily="18" charset="0"/>
              </a:rPr>
              <a:t>Overall, a fingerprint bike starter with Arduino Nano provides a secure and reliable way to start a motorcycle, ensuring that only authorized users with registered fingerprints can activate the ignition system.</a:t>
            </a:r>
          </a:p>
          <a:p>
            <a:pPr marL="0" indent="0">
              <a:buNone/>
            </a:pPr>
            <a:endParaRPr lang="en-IN" dirty="0"/>
          </a:p>
        </p:txBody>
      </p:sp>
    </p:spTree>
    <p:extLst>
      <p:ext uri="{BB962C8B-B14F-4D97-AF65-F5344CB8AC3E}">
        <p14:creationId xmlns:p14="http://schemas.microsoft.com/office/powerpoint/2010/main" val="178758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A2CD-6CAB-013E-F7E9-AD2EA520D6AB}"/>
              </a:ext>
            </a:extLst>
          </p:cNvPr>
          <p:cNvSpPr>
            <a:spLocks noGrp="1"/>
          </p:cNvSpPr>
          <p:nvPr>
            <p:ph type="title"/>
          </p:nvPr>
        </p:nvSpPr>
        <p:spPr>
          <a:xfrm>
            <a:off x="1097280" y="858416"/>
            <a:ext cx="10058400" cy="878944"/>
          </a:xfrm>
        </p:spPr>
        <p:txBody>
          <a:bodyPr/>
          <a:lstStyle/>
          <a:p>
            <a:r>
              <a:rPr lang="en-US" dirty="0">
                <a:latin typeface="Times New Roman" panose="02020603050405020304" pitchFamily="18" charset="0"/>
                <a:cs typeface="Times New Roman" panose="02020603050405020304" pitchFamily="18" charset="0"/>
              </a:rPr>
              <a:t>Interfacing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9A55B4-0669-A9F4-78DA-21FFDD595CD8}"/>
              </a:ext>
            </a:extLst>
          </p:cNvPr>
          <p:cNvSpPr>
            <a:spLocks noGrp="1"/>
          </p:cNvSpPr>
          <p:nvPr>
            <p:ph idx="1"/>
          </p:nvPr>
        </p:nvSpPr>
        <p:spPr>
          <a:xfrm>
            <a:off x="1203649" y="1737360"/>
            <a:ext cx="9952031" cy="4023360"/>
          </a:xfrm>
        </p:spPr>
        <p:txBody>
          <a:bodyPr>
            <a:normAutofit lnSpcReduction="10000"/>
          </a:bodyPr>
          <a:lstStyle/>
          <a:p>
            <a:pPr algn="just"/>
            <a:r>
              <a:rPr lang="en-US" sz="2200" b="0" i="0" dirty="0">
                <a:solidFill>
                  <a:srgbClr val="374151"/>
                </a:solidFill>
                <a:effectLst/>
                <a:latin typeface="Söhne"/>
              </a:rPr>
              <a:t>The interfacing of a fingerprint bike starter involves connecting the components of the system to each other and to the motorcycle's ignition system. Here are the steps for interfacing a fingerprint bike starter:</a:t>
            </a:r>
          </a:p>
          <a:p>
            <a:pPr lvl="1">
              <a:buFont typeface="+mj-lt"/>
              <a:buAutoNum type="arabicPeriod"/>
            </a:pPr>
            <a:r>
              <a:rPr lang="en-US" sz="2200" b="1" i="0" dirty="0">
                <a:solidFill>
                  <a:srgbClr val="374151"/>
                </a:solidFill>
                <a:effectLst/>
                <a:latin typeface="Söhne"/>
              </a:rPr>
              <a:t>Biometric Scanner</a:t>
            </a:r>
          </a:p>
          <a:p>
            <a:pPr lvl="1">
              <a:buFont typeface="+mj-lt"/>
              <a:buAutoNum type="arabicPeriod"/>
            </a:pPr>
            <a:r>
              <a:rPr lang="en-US" sz="2200" b="1" dirty="0">
                <a:solidFill>
                  <a:srgbClr val="374151"/>
                </a:solidFill>
                <a:latin typeface="Söhne"/>
              </a:rPr>
              <a:t>Arduino NANO</a:t>
            </a:r>
          </a:p>
          <a:p>
            <a:pPr lvl="1">
              <a:buFont typeface="+mj-lt"/>
              <a:buAutoNum type="arabicPeriod"/>
            </a:pPr>
            <a:r>
              <a:rPr lang="en-US" sz="2200" b="1" i="0" dirty="0">
                <a:solidFill>
                  <a:srgbClr val="374151"/>
                </a:solidFill>
                <a:effectLst/>
                <a:latin typeface="Söhne"/>
              </a:rPr>
              <a:t>Power Supply</a:t>
            </a:r>
          </a:p>
          <a:p>
            <a:pPr lvl="1">
              <a:buFont typeface="+mj-lt"/>
              <a:buAutoNum type="arabicPeriod"/>
            </a:pPr>
            <a:r>
              <a:rPr lang="en-US" sz="2200" b="1" i="0" dirty="0">
                <a:solidFill>
                  <a:srgbClr val="374151"/>
                </a:solidFill>
                <a:effectLst/>
                <a:latin typeface="Söhne"/>
              </a:rPr>
              <a:t>Fingerprint Database</a:t>
            </a:r>
          </a:p>
          <a:p>
            <a:pPr lvl="1">
              <a:buFont typeface="+mj-lt"/>
              <a:buAutoNum type="arabicPeriod"/>
            </a:pPr>
            <a:r>
              <a:rPr lang="en-US" sz="2200" b="1" i="0" dirty="0">
                <a:solidFill>
                  <a:srgbClr val="374151"/>
                </a:solidFill>
                <a:effectLst/>
                <a:latin typeface="Söhne"/>
              </a:rPr>
              <a:t>Programming</a:t>
            </a:r>
          </a:p>
          <a:p>
            <a:pPr lvl="1">
              <a:buFont typeface="+mj-lt"/>
              <a:buAutoNum type="arabicPeriod"/>
            </a:pPr>
            <a:r>
              <a:rPr lang="en-US" sz="2200" b="1" i="0" dirty="0">
                <a:solidFill>
                  <a:srgbClr val="374151"/>
                </a:solidFill>
                <a:effectLst/>
                <a:latin typeface="Söhne"/>
              </a:rPr>
              <a:t>Testing</a:t>
            </a:r>
          </a:p>
          <a:p>
            <a:pPr marL="201168" lvl="1" indent="0" algn="just">
              <a:buNone/>
            </a:pPr>
            <a:r>
              <a:rPr lang="en-US" sz="2200" b="0" i="0" dirty="0">
                <a:solidFill>
                  <a:srgbClr val="374151"/>
                </a:solidFill>
                <a:effectLst/>
                <a:latin typeface="Söhne"/>
              </a:rPr>
              <a:t>Overall, interfacing a fingerprint bike starter involves connecting the components, storing the fingerprint features, programming the microcontroller board, and testing the system to ensure it works correctly.</a:t>
            </a:r>
          </a:p>
          <a:p>
            <a:endParaRPr lang="en-IN" dirty="0"/>
          </a:p>
        </p:txBody>
      </p:sp>
    </p:spTree>
    <p:extLst>
      <p:ext uri="{BB962C8B-B14F-4D97-AF65-F5344CB8AC3E}">
        <p14:creationId xmlns:p14="http://schemas.microsoft.com/office/powerpoint/2010/main" val="11447871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152</TotalTime>
  <Words>1909</Words>
  <Application>Microsoft Office PowerPoint</Application>
  <PresentationFormat>Widescreen</PresentationFormat>
  <Paragraphs>129</Paragraphs>
  <Slides>22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Söhne</vt:lpstr>
      <vt:lpstr>Symbol</vt:lpstr>
      <vt:lpstr>Times New Roman</vt:lpstr>
      <vt:lpstr>Wingdings</vt:lpstr>
      <vt:lpstr>Retrospect</vt:lpstr>
      <vt:lpstr>Fingerprint Bike Starter</vt:lpstr>
      <vt:lpstr>Table of Content</vt:lpstr>
      <vt:lpstr>Objective</vt:lpstr>
      <vt:lpstr>Introduction</vt:lpstr>
      <vt:lpstr>Literature Survey</vt:lpstr>
      <vt:lpstr>Algorithm</vt:lpstr>
      <vt:lpstr>Model Demonstration</vt:lpstr>
      <vt:lpstr>How It Works?</vt:lpstr>
      <vt:lpstr>Interfacing</vt:lpstr>
      <vt:lpstr>Implementation</vt:lpstr>
      <vt:lpstr>Block Diagram</vt:lpstr>
      <vt:lpstr>Components</vt:lpstr>
      <vt:lpstr>Arduino NANO</vt:lpstr>
      <vt:lpstr>Pin Diagram of Arduino NANO</vt:lpstr>
      <vt:lpstr>R307 Fingerprint Sensor</vt:lpstr>
      <vt:lpstr>Resistor</vt:lpstr>
      <vt:lpstr>Breadboard</vt:lpstr>
      <vt:lpstr>Adafruit Fingerprint Library</vt:lpstr>
      <vt:lpstr>Flow Chart</vt:lpstr>
      <vt:lpstr>Result</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Bike Starter</dc:title>
  <dc:creator>12002040501071</dc:creator>
  <cp:lastModifiedBy>12002040501071</cp:lastModifiedBy>
  <cp:revision>4</cp:revision>
  <dcterms:created xsi:type="dcterms:W3CDTF">2023-04-12T17:22:28Z</dcterms:created>
  <dcterms:modified xsi:type="dcterms:W3CDTF">2023-04-13T16:18:31Z</dcterms:modified>
</cp:coreProperties>
</file>